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59" r:id="rId6"/>
    <p:sldId id="261" r:id="rId7"/>
    <p:sldId id="260" r:id="rId8"/>
    <p:sldId id="262" r:id="rId9"/>
    <p:sldId id="267" r:id="rId10"/>
    <p:sldId id="263" r:id="rId11"/>
    <p:sldId id="264"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7"/>
  </p:normalViewPr>
  <p:slideViewPr>
    <p:cSldViewPr snapToGrid="0" snapToObjects="1">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6FDA32-494A-384C-BA18-81788132988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720233DD-C8ED-CA48-89EC-456A723C1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FEBC3FB0-D266-8A43-9192-C0B01DECBB33}"/>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B697FF06-607E-6F42-A1DC-41461AFA593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5CEE0C8-D128-834E-A4CC-01D43D3A9B98}"/>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4273749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83F156-8CE8-D64A-8009-053A03777C3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637E11F-C21F-A940-B805-5232EDA0472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A4E6B1E-23CF-3248-8CAE-FB48BF0105AA}"/>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65E5DCD2-C65B-A843-BD43-565C55CEA61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94A763B-ECB9-574C-93FD-4C227ADAFD57}"/>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273038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46FFBEE-FC0E-5F4B-AF0E-E8720D1B47A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431D6D3-A2C3-4F4B-AD5E-84BFC8A4CE1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30246EE-B450-5D41-9D3F-AEDA58E78217}"/>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B988AEDD-FB7A-0946-A3BD-AE9D80D01A6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6871E28-F47F-284E-AB6A-3A7C6EBFB9D6}"/>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165472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7C2F71-F009-F343-9288-B192842867D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AAC60A2-61B9-2041-A3A8-71A04280D38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5F4542D-9F0D-694B-B66A-D088317C1CC2}"/>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F0490449-321E-A14F-8061-6540494F99A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4BF4166-760C-3D4C-BA16-ED92160B3E43}"/>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174299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DCB0CE-A646-8F42-940F-9A887506D2C1}"/>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6CF74A6-C0F5-2B4E-8040-E58201043B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4AF3791-5266-0741-BA4C-D33CC9588995}"/>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18F8E6B0-C2A1-CA4C-A510-C81F2BF80E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39CE44-71BA-F44E-B222-3B94CC9B8BD0}"/>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2600157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641A68-EB0F-B94E-9B91-8A7CB49A6F3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F743CE9-2FE5-C447-9409-51CE23B82D7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8B6FB9A-0E9F-5542-A3A2-42016C9783D4}"/>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C087A0B-A941-6A43-9946-3639CA3980C8}"/>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6" name="Нижний колонтитул 5">
            <a:extLst>
              <a:ext uri="{FF2B5EF4-FFF2-40B4-BE49-F238E27FC236}">
                <a16:creationId xmlns:a16="http://schemas.microsoft.com/office/drawing/2014/main" id="{B3C78C09-D02A-A946-95B6-F3B5431A03C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9943072-F40A-BE43-A40C-C283E4E3A6DB}"/>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428946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12BFC2-2965-6243-9B17-C249B999CC8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2105F31-8428-5C43-883E-5CD9E4996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CA025A56-EE15-4646-9B2C-B9ABC251DAF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F60617C-DC88-1842-9F82-19922F011D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95071B7-AE19-1949-9C0A-70B6AB71A9D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6987B05-099D-794F-BB7C-E64B908C1CD4}"/>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8" name="Нижний колонтитул 7">
            <a:extLst>
              <a:ext uri="{FF2B5EF4-FFF2-40B4-BE49-F238E27FC236}">
                <a16:creationId xmlns:a16="http://schemas.microsoft.com/office/drawing/2014/main" id="{D7931F1E-957D-824A-A20E-E61A8D7FDB6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920676E-77D4-A241-984D-C9749816319A}"/>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300814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4B5A38-5ABD-9D40-AFB6-3A85050E6A8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322F031-D977-A04C-BDB6-606A5141C74D}"/>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4" name="Нижний колонтитул 3">
            <a:extLst>
              <a:ext uri="{FF2B5EF4-FFF2-40B4-BE49-F238E27FC236}">
                <a16:creationId xmlns:a16="http://schemas.microsoft.com/office/drawing/2014/main" id="{9C58229A-9051-7846-A257-E89A53DF160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D8AC38D-D9AF-594A-BA34-0252AFE9B176}"/>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333491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1E5999A-AEE7-A948-BF20-A9D6232ED110}"/>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3" name="Нижний колонтитул 2">
            <a:extLst>
              <a:ext uri="{FF2B5EF4-FFF2-40B4-BE49-F238E27FC236}">
                <a16:creationId xmlns:a16="http://schemas.microsoft.com/office/drawing/2014/main" id="{091EEF11-14ED-BD42-8F28-6A423EC050D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5543177E-A9CA-8842-9D4D-FBC26B876C63}"/>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324240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6943C4-322F-0A40-A086-8F450626E8B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8AF4957-36DB-814A-B501-E46B3365A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192D4B7-15D1-524B-B7A8-900221574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C8FB8C2-E7BB-0C40-AC8F-86437A047446}"/>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6" name="Нижний колонтитул 5">
            <a:extLst>
              <a:ext uri="{FF2B5EF4-FFF2-40B4-BE49-F238E27FC236}">
                <a16:creationId xmlns:a16="http://schemas.microsoft.com/office/drawing/2014/main" id="{8C96F58C-1853-6B4B-8217-82B92E7D4B4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669F63D-C999-B84D-B1A3-3AEDE91EDAA4}"/>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142632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36E556-0405-8A49-81B4-08E88AC3F11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AA5EF25-2875-9649-9285-F79D75D732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82134E9-4B09-F642-B066-4B0D7B782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46B3BC4-11B2-5E40-A465-291806D94316}"/>
              </a:ext>
            </a:extLst>
          </p:cNvPr>
          <p:cNvSpPr>
            <a:spLocks noGrp="1"/>
          </p:cNvSpPr>
          <p:nvPr>
            <p:ph type="dt" sz="half" idx="10"/>
          </p:nvPr>
        </p:nvSpPr>
        <p:spPr/>
        <p:txBody>
          <a:bodyPr/>
          <a:lstStyle/>
          <a:p>
            <a:fld id="{779B61DF-30C9-904B-A95F-13D99CB8BC56}" type="datetimeFigureOut">
              <a:rPr lang="ru-RU" smtClean="0"/>
              <a:t>18.12.2020</a:t>
            </a:fld>
            <a:endParaRPr lang="ru-RU"/>
          </a:p>
        </p:txBody>
      </p:sp>
      <p:sp>
        <p:nvSpPr>
          <p:cNvPr id="6" name="Нижний колонтитул 5">
            <a:extLst>
              <a:ext uri="{FF2B5EF4-FFF2-40B4-BE49-F238E27FC236}">
                <a16:creationId xmlns:a16="http://schemas.microsoft.com/office/drawing/2014/main" id="{D87B7BB7-CA8D-9841-9300-A23ADE68F2E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D9EF5BC-368E-B645-8665-144FEFF3A7EE}"/>
              </a:ext>
            </a:extLst>
          </p:cNvPr>
          <p:cNvSpPr>
            <a:spLocks noGrp="1"/>
          </p:cNvSpPr>
          <p:nvPr>
            <p:ph type="sldNum" sz="quarter" idx="12"/>
          </p:nvPr>
        </p:nvSpPr>
        <p:spPr/>
        <p:txBody>
          <a:bodyPr/>
          <a:lstStyle/>
          <a:p>
            <a:fld id="{445F35B2-C91C-1B4C-BC5E-4EB639D1960E}" type="slidenum">
              <a:rPr lang="ru-RU" smtClean="0"/>
              <a:t>‹#›</a:t>
            </a:fld>
            <a:endParaRPr lang="ru-RU"/>
          </a:p>
        </p:txBody>
      </p:sp>
    </p:spTree>
    <p:extLst>
      <p:ext uri="{BB962C8B-B14F-4D97-AF65-F5344CB8AC3E}">
        <p14:creationId xmlns:p14="http://schemas.microsoft.com/office/powerpoint/2010/main" val="216817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28B36-810A-B14F-ADEF-8DCB6E771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5CB11F8-B5FD-274A-B20C-CA6C3306C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9F81E5A-DD97-4A44-97F9-0FCC17BE4E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B61DF-30C9-904B-A95F-13D99CB8BC56}" type="datetimeFigureOut">
              <a:rPr lang="ru-RU" smtClean="0"/>
              <a:t>18.12.2020</a:t>
            </a:fld>
            <a:endParaRPr lang="ru-RU"/>
          </a:p>
        </p:txBody>
      </p:sp>
      <p:sp>
        <p:nvSpPr>
          <p:cNvPr id="5" name="Нижний колонтитул 4">
            <a:extLst>
              <a:ext uri="{FF2B5EF4-FFF2-40B4-BE49-F238E27FC236}">
                <a16:creationId xmlns:a16="http://schemas.microsoft.com/office/drawing/2014/main" id="{1D80FF97-42F1-7F4D-B3EF-EF1A6D84D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B1A3331-B6AE-D74C-BAEC-4C0030A0D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F35B2-C91C-1B4C-BC5E-4EB639D1960E}" type="slidenum">
              <a:rPr lang="ru-RU" smtClean="0"/>
              <a:t>‹#›</a:t>
            </a:fld>
            <a:endParaRPr lang="ru-RU"/>
          </a:p>
        </p:txBody>
      </p:sp>
    </p:spTree>
    <p:extLst>
      <p:ext uri="{BB962C8B-B14F-4D97-AF65-F5344CB8AC3E}">
        <p14:creationId xmlns:p14="http://schemas.microsoft.com/office/powerpoint/2010/main" val="3099551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44126-C350-4643-9C2C-672357938681}"/>
              </a:ext>
            </a:extLst>
          </p:cNvPr>
          <p:cNvSpPr>
            <a:spLocks noGrp="1"/>
          </p:cNvSpPr>
          <p:nvPr>
            <p:ph type="ctrTitle"/>
          </p:nvPr>
        </p:nvSpPr>
        <p:spPr>
          <a:xfrm>
            <a:off x="1524000" y="470570"/>
            <a:ext cx="9144000" cy="5411486"/>
          </a:xfrm>
        </p:spPr>
        <p:txBody>
          <a:bodyPr>
            <a:normAutofit fontScale="90000"/>
          </a:bodyPr>
          <a:lstStyle/>
          <a:p>
            <a:r>
              <a:rPr lang="en" sz="4000" dirty="0">
                <a:latin typeface="Helvetica Neue" panose="02000503000000020004" pitchFamily="2" charset="0"/>
                <a:ea typeface="Helvetica Neue" panose="02000503000000020004" pitchFamily="2" charset="0"/>
                <a:cs typeface="Helvetica Neue" panose="02000503000000020004" pitchFamily="2" charset="0"/>
              </a:rPr>
              <a:t>Final project</a:t>
            </a:r>
            <a:br>
              <a:rPr lang="en" sz="4400" dirty="0">
                <a:latin typeface="Helvetica Neue" panose="02000503000000020004" pitchFamily="2" charset="0"/>
                <a:ea typeface="Helvetica Neue" panose="02000503000000020004" pitchFamily="2" charset="0"/>
                <a:cs typeface="Helvetica Neue" panose="02000503000000020004" pitchFamily="2" charset="0"/>
              </a:rPr>
            </a:br>
            <a:br>
              <a:rPr lang="en" sz="4400" dirty="0">
                <a:latin typeface="Helvetica Neue" panose="02000503000000020004" pitchFamily="2" charset="0"/>
                <a:ea typeface="Helvetica Neue" panose="02000503000000020004" pitchFamily="2" charset="0"/>
                <a:cs typeface="Helvetica Neue" panose="02000503000000020004" pitchFamily="2" charset="0"/>
              </a:rPr>
            </a:br>
            <a:br>
              <a:rPr lang="en" dirty="0">
                <a:latin typeface="Helvetica Neue" panose="02000503000000020004" pitchFamily="2" charset="0"/>
                <a:ea typeface="Helvetica Neue" panose="02000503000000020004" pitchFamily="2" charset="0"/>
                <a:cs typeface="Helvetica Neue" panose="02000503000000020004" pitchFamily="2" charset="0"/>
              </a:rPr>
            </a:br>
            <a:r>
              <a:rPr lang="en" sz="6700" b="1" dirty="0">
                <a:latin typeface="Helvetica Neue" panose="02000503000000020004" pitchFamily="2" charset="0"/>
                <a:ea typeface="Helvetica Neue" panose="02000503000000020004" pitchFamily="2" charset="0"/>
                <a:cs typeface="Helvetica Neue" panose="02000503000000020004" pitchFamily="2" charset="0"/>
              </a:rPr>
              <a:t>CORE MICROPROBE ANALYSIS</a:t>
            </a:r>
            <a:br>
              <a:rPr lang="en" dirty="0">
                <a:latin typeface="Helvetica Neue" panose="02000503000000020004" pitchFamily="2" charset="0"/>
                <a:ea typeface="Helvetica Neue" panose="02000503000000020004" pitchFamily="2" charset="0"/>
                <a:cs typeface="Helvetica Neue" panose="02000503000000020004" pitchFamily="2" charset="0"/>
              </a:rPr>
            </a:br>
            <a:br>
              <a:rPr lang="en" dirty="0">
                <a:latin typeface="Helvetica Neue" panose="02000503000000020004" pitchFamily="2" charset="0"/>
                <a:ea typeface="Helvetica Neue" panose="02000503000000020004" pitchFamily="2" charset="0"/>
                <a:cs typeface="Helvetica Neue" panose="02000503000000020004" pitchFamily="2" charset="0"/>
              </a:rPr>
            </a:br>
            <a:r>
              <a:rPr lang="en" sz="2700" dirty="0">
                <a:latin typeface="Helvetica Neue" panose="02000503000000020004" pitchFamily="2" charset="0"/>
                <a:ea typeface="Helvetica Neue" panose="02000503000000020004" pitchFamily="2" charset="0"/>
                <a:cs typeface="Helvetica Neue" panose="02000503000000020004" pitchFamily="2" charset="0"/>
              </a:rPr>
              <a:t>made by </a:t>
            </a:r>
            <a:br>
              <a:rPr lang="en" sz="2700" dirty="0">
                <a:latin typeface="Helvetica Neue" panose="02000503000000020004" pitchFamily="2" charset="0"/>
                <a:ea typeface="Helvetica Neue" panose="02000503000000020004" pitchFamily="2" charset="0"/>
                <a:cs typeface="Helvetica Neue" panose="02000503000000020004" pitchFamily="2" charset="0"/>
              </a:rPr>
            </a:br>
            <a:r>
              <a:rPr lang="en" sz="2700" dirty="0">
                <a:latin typeface="Helvetica Neue" panose="02000503000000020004" pitchFamily="2" charset="0"/>
                <a:ea typeface="Helvetica Neue" panose="02000503000000020004" pitchFamily="2" charset="0"/>
                <a:cs typeface="Helvetica Neue" panose="02000503000000020004" pitchFamily="2" charset="0"/>
              </a:rPr>
              <a:t>Elizaveta Gladchenko and Ramilya Sharifullina</a:t>
            </a:r>
            <a:endParaRPr lang="ru-RU" sz="27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Рисунок 4">
            <a:extLst>
              <a:ext uri="{FF2B5EF4-FFF2-40B4-BE49-F238E27FC236}">
                <a16:creationId xmlns:a16="http://schemas.microsoft.com/office/drawing/2014/main" id="{5547B5D9-77A0-EA42-B8ED-19107C9AB664}"/>
              </a:ext>
            </a:extLst>
          </p:cNvPr>
          <p:cNvPicPr>
            <a:picLocks noChangeAspect="1"/>
          </p:cNvPicPr>
          <p:nvPr/>
        </p:nvPicPr>
        <p:blipFill>
          <a:blip r:embed="rId2"/>
          <a:stretch>
            <a:fillRect/>
          </a:stretch>
        </p:blipFill>
        <p:spPr>
          <a:xfrm>
            <a:off x="9883227" y="235620"/>
            <a:ext cx="2032000" cy="469900"/>
          </a:xfrm>
          <a:prstGeom prst="rect">
            <a:avLst/>
          </a:prstGeom>
        </p:spPr>
      </p:pic>
    </p:spTree>
    <p:extLst>
      <p:ext uri="{BB962C8B-B14F-4D97-AF65-F5344CB8AC3E}">
        <p14:creationId xmlns:p14="http://schemas.microsoft.com/office/powerpoint/2010/main" val="3470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0D2526C-79CB-D845-A01D-2BA952A86921}"/>
              </a:ext>
            </a:extLst>
          </p:cNvPr>
          <p:cNvSpPr/>
          <p:nvPr/>
        </p:nvSpPr>
        <p:spPr>
          <a:xfrm>
            <a:off x="572846" y="659757"/>
            <a:ext cx="8428911"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The same for another image – good one</a:t>
            </a:r>
            <a:endParaRPr lang="ru-RU" sz="3600" dirty="0"/>
          </a:p>
        </p:txBody>
      </p:sp>
      <p:pic>
        <p:nvPicPr>
          <p:cNvPr id="4" name="Рисунок 3">
            <a:extLst>
              <a:ext uri="{FF2B5EF4-FFF2-40B4-BE49-F238E27FC236}">
                <a16:creationId xmlns:a16="http://schemas.microsoft.com/office/drawing/2014/main" id="{3F3B6497-BA97-CE4A-A4F2-526042CADCF4}"/>
              </a:ext>
            </a:extLst>
          </p:cNvPr>
          <p:cNvPicPr>
            <a:picLocks noChangeAspect="1"/>
          </p:cNvPicPr>
          <p:nvPr/>
        </p:nvPicPr>
        <p:blipFill>
          <a:blip r:embed="rId2"/>
          <a:stretch>
            <a:fillRect/>
          </a:stretch>
        </p:blipFill>
        <p:spPr>
          <a:xfrm>
            <a:off x="1161393" y="1642077"/>
            <a:ext cx="9869214" cy="2962786"/>
          </a:xfrm>
          <a:prstGeom prst="rect">
            <a:avLst/>
          </a:prstGeom>
        </p:spPr>
      </p:pic>
      <p:pic>
        <p:nvPicPr>
          <p:cNvPr id="6" name="Рисунок 5">
            <a:extLst>
              <a:ext uri="{FF2B5EF4-FFF2-40B4-BE49-F238E27FC236}">
                <a16:creationId xmlns:a16="http://schemas.microsoft.com/office/drawing/2014/main" id="{0FCC6144-50EC-1B4E-87B9-049176C9C46A}"/>
              </a:ext>
            </a:extLst>
          </p:cNvPr>
          <p:cNvPicPr>
            <a:picLocks noChangeAspect="1"/>
          </p:cNvPicPr>
          <p:nvPr/>
        </p:nvPicPr>
        <p:blipFill>
          <a:blip r:embed="rId3"/>
          <a:stretch>
            <a:fillRect/>
          </a:stretch>
        </p:blipFill>
        <p:spPr>
          <a:xfrm>
            <a:off x="4660900" y="4821839"/>
            <a:ext cx="2870200" cy="1460500"/>
          </a:xfrm>
          <a:prstGeom prst="rect">
            <a:avLst/>
          </a:prstGeom>
        </p:spPr>
      </p:pic>
    </p:spTree>
    <p:extLst>
      <p:ext uri="{BB962C8B-B14F-4D97-AF65-F5344CB8AC3E}">
        <p14:creationId xmlns:p14="http://schemas.microsoft.com/office/powerpoint/2010/main" val="389435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D819F76-7585-6A4E-B0D6-A46939D80E2A}"/>
              </a:ext>
            </a:extLst>
          </p:cNvPr>
          <p:cNvSpPr/>
          <p:nvPr/>
        </p:nvSpPr>
        <p:spPr>
          <a:xfrm>
            <a:off x="572846" y="659757"/>
            <a:ext cx="2906565"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Bad example</a:t>
            </a:r>
            <a:endParaRPr lang="ru-RU" sz="3600" dirty="0"/>
          </a:p>
        </p:txBody>
      </p:sp>
      <p:pic>
        <p:nvPicPr>
          <p:cNvPr id="3" name="Рисунок 2">
            <a:extLst>
              <a:ext uri="{FF2B5EF4-FFF2-40B4-BE49-F238E27FC236}">
                <a16:creationId xmlns:a16="http://schemas.microsoft.com/office/drawing/2014/main" id="{8BD70CB6-21E0-3A49-98D8-4319D81027B2}"/>
              </a:ext>
            </a:extLst>
          </p:cNvPr>
          <p:cNvPicPr>
            <a:picLocks noChangeAspect="1"/>
          </p:cNvPicPr>
          <p:nvPr/>
        </p:nvPicPr>
        <p:blipFill>
          <a:blip r:embed="rId2"/>
          <a:stretch>
            <a:fillRect/>
          </a:stretch>
        </p:blipFill>
        <p:spPr>
          <a:xfrm>
            <a:off x="1161393" y="1561476"/>
            <a:ext cx="9869214" cy="3043388"/>
          </a:xfrm>
          <a:prstGeom prst="rect">
            <a:avLst/>
          </a:prstGeom>
        </p:spPr>
      </p:pic>
      <p:pic>
        <p:nvPicPr>
          <p:cNvPr id="5" name="Рисунок 4">
            <a:extLst>
              <a:ext uri="{FF2B5EF4-FFF2-40B4-BE49-F238E27FC236}">
                <a16:creationId xmlns:a16="http://schemas.microsoft.com/office/drawing/2014/main" id="{A6DD7869-5A70-794C-B7AA-49A95CB0D516}"/>
              </a:ext>
            </a:extLst>
          </p:cNvPr>
          <p:cNvPicPr>
            <a:picLocks noChangeAspect="1"/>
          </p:cNvPicPr>
          <p:nvPr/>
        </p:nvPicPr>
        <p:blipFill>
          <a:blip r:embed="rId3"/>
          <a:stretch>
            <a:fillRect/>
          </a:stretch>
        </p:blipFill>
        <p:spPr>
          <a:xfrm>
            <a:off x="4603750" y="4883900"/>
            <a:ext cx="2984500" cy="1447800"/>
          </a:xfrm>
          <a:prstGeom prst="rect">
            <a:avLst/>
          </a:prstGeom>
        </p:spPr>
      </p:pic>
      <p:pic>
        <p:nvPicPr>
          <p:cNvPr id="7" name="Рисунок 6">
            <a:extLst>
              <a:ext uri="{FF2B5EF4-FFF2-40B4-BE49-F238E27FC236}">
                <a16:creationId xmlns:a16="http://schemas.microsoft.com/office/drawing/2014/main" id="{CD529E07-56F1-6643-9F13-87CF6D13C852}"/>
              </a:ext>
            </a:extLst>
          </p:cNvPr>
          <p:cNvPicPr>
            <a:picLocks noChangeAspect="1"/>
          </p:cNvPicPr>
          <p:nvPr/>
        </p:nvPicPr>
        <p:blipFill>
          <a:blip r:embed="rId4"/>
          <a:stretch>
            <a:fillRect/>
          </a:stretch>
        </p:blipFill>
        <p:spPr>
          <a:xfrm>
            <a:off x="914400" y="1493112"/>
            <a:ext cx="10510345" cy="3180115"/>
          </a:xfrm>
          <a:prstGeom prst="rect">
            <a:avLst/>
          </a:prstGeom>
        </p:spPr>
      </p:pic>
    </p:spTree>
    <p:extLst>
      <p:ext uri="{BB962C8B-B14F-4D97-AF65-F5344CB8AC3E}">
        <p14:creationId xmlns:p14="http://schemas.microsoft.com/office/powerpoint/2010/main" val="341146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C0A0418-35B4-F84E-B7AB-5ABA1AFDFEBA}"/>
              </a:ext>
            </a:extLst>
          </p:cNvPr>
          <p:cNvSpPr/>
          <p:nvPr/>
        </p:nvSpPr>
        <p:spPr>
          <a:xfrm>
            <a:off x="572846" y="659757"/>
            <a:ext cx="5242141"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What else we have tried</a:t>
            </a:r>
            <a:endParaRPr lang="ru-RU" sz="3600" dirty="0"/>
          </a:p>
        </p:txBody>
      </p:sp>
      <p:sp>
        <p:nvSpPr>
          <p:cNvPr id="3" name="Прямоугольник 2">
            <a:extLst>
              <a:ext uri="{FF2B5EF4-FFF2-40B4-BE49-F238E27FC236}">
                <a16:creationId xmlns:a16="http://schemas.microsoft.com/office/drawing/2014/main" id="{5E2AB05A-48FE-934C-BC30-27C4656F31D9}"/>
              </a:ext>
            </a:extLst>
          </p:cNvPr>
          <p:cNvSpPr/>
          <p:nvPr/>
        </p:nvSpPr>
        <p:spPr>
          <a:xfrm>
            <a:off x="1965467" y="3631352"/>
            <a:ext cx="1697901"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1. CNN</a:t>
            </a:r>
            <a:endParaRPr lang="ru-RU" sz="3600" dirty="0"/>
          </a:p>
        </p:txBody>
      </p:sp>
      <p:sp>
        <p:nvSpPr>
          <p:cNvPr id="4" name="TextBox 3">
            <a:extLst>
              <a:ext uri="{FF2B5EF4-FFF2-40B4-BE49-F238E27FC236}">
                <a16:creationId xmlns:a16="http://schemas.microsoft.com/office/drawing/2014/main" id="{E90F6D83-335A-174C-97C4-4690F0189D42}"/>
              </a:ext>
            </a:extLst>
          </p:cNvPr>
          <p:cNvSpPr txBox="1"/>
          <p:nvPr/>
        </p:nvSpPr>
        <p:spPr>
          <a:xfrm>
            <a:off x="6369270" y="2081049"/>
            <a:ext cx="3825766" cy="707886"/>
          </a:xfrm>
          <a:prstGeom prst="rect">
            <a:avLst/>
          </a:prstGeom>
          <a:noFill/>
        </p:spPr>
        <p:txBody>
          <a:bodyPr wrap="square" rtlCol="0">
            <a:spAutoFit/>
          </a:bodyPr>
          <a:lstStyle/>
          <a:p>
            <a:pPr algn="ctr"/>
            <a:r>
              <a:rPr lang="en" sz="2000" dirty="0">
                <a:latin typeface="Helvetica Neue" panose="02000503000000020004" pitchFamily="2" charset="0"/>
                <a:ea typeface="Helvetica Neue" panose="02000503000000020004" pitchFamily="2" charset="0"/>
                <a:cs typeface="Helvetica Neue" panose="02000503000000020004" pitchFamily="2" charset="0"/>
              </a:rPr>
              <a:t>2. Working with images in gray colored space</a:t>
            </a: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Рисунок 4">
            <a:extLst>
              <a:ext uri="{FF2B5EF4-FFF2-40B4-BE49-F238E27FC236}">
                <a16:creationId xmlns:a16="http://schemas.microsoft.com/office/drawing/2014/main" id="{6472D0A5-7FE3-8342-AEB8-A339FEFA870C}"/>
              </a:ext>
            </a:extLst>
          </p:cNvPr>
          <p:cNvPicPr>
            <a:picLocks noChangeAspect="1"/>
          </p:cNvPicPr>
          <p:nvPr/>
        </p:nvPicPr>
        <p:blipFill>
          <a:blip r:embed="rId2"/>
          <a:stretch>
            <a:fillRect/>
          </a:stretch>
        </p:blipFill>
        <p:spPr>
          <a:xfrm>
            <a:off x="8667533" y="2920126"/>
            <a:ext cx="3185510" cy="2654592"/>
          </a:xfrm>
          <a:prstGeom prst="rect">
            <a:avLst/>
          </a:prstGeom>
        </p:spPr>
      </p:pic>
      <p:pic>
        <p:nvPicPr>
          <p:cNvPr id="6" name="Рисунок 5">
            <a:extLst>
              <a:ext uri="{FF2B5EF4-FFF2-40B4-BE49-F238E27FC236}">
                <a16:creationId xmlns:a16="http://schemas.microsoft.com/office/drawing/2014/main" id="{66C0E47B-3259-C74E-9B6A-C79F19DCB351}"/>
              </a:ext>
            </a:extLst>
          </p:cNvPr>
          <p:cNvPicPr>
            <a:picLocks noChangeAspect="1"/>
          </p:cNvPicPr>
          <p:nvPr/>
        </p:nvPicPr>
        <p:blipFill>
          <a:blip r:embed="rId3"/>
          <a:stretch>
            <a:fillRect/>
          </a:stretch>
        </p:blipFill>
        <p:spPr>
          <a:xfrm>
            <a:off x="5351519" y="2920125"/>
            <a:ext cx="3185510" cy="2672990"/>
          </a:xfrm>
          <a:prstGeom prst="rect">
            <a:avLst/>
          </a:prstGeom>
        </p:spPr>
      </p:pic>
      <p:sp>
        <p:nvSpPr>
          <p:cNvPr id="7" name="Прямоугольник 6">
            <a:extLst>
              <a:ext uri="{FF2B5EF4-FFF2-40B4-BE49-F238E27FC236}">
                <a16:creationId xmlns:a16="http://schemas.microsoft.com/office/drawing/2014/main" id="{5610BAEF-53B0-2A43-AD7C-28081938AE47}"/>
              </a:ext>
            </a:extLst>
          </p:cNvPr>
          <p:cNvSpPr/>
          <p:nvPr/>
        </p:nvSpPr>
        <p:spPr>
          <a:xfrm>
            <a:off x="6369270" y="5593115"/>
            <a:ext cx="1303562"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original image</a:t>
            </a:r>
            <a:endParaRPr lang="ru-RU" sz="1400" dirty="0"/>
          </a:p>
        </p:txBody>
      </p:sp>
      <p:sp>
        <p:nvSpPr>
          <p:cNvPr id="8" name="Прямоугольник 7">
            <a:extLst>
              <a:ext uri="{FF2B5EF4-FFF2-40B4-BE49-F238E27FC236}">
                <a16:creationId xmlns:a16="http://schemas.microsoft.com/office/drawing/2014/main" id="{B4F43E4C-039A-9E45-8034-4D6B5D510EE9}"/>
              </a:ext>
            </a:extLst>
          </p:cNvPr>
          <p:cNvSpPr/>
          <p:nvPr/>
        </p:nvSpPr>
        <p:spPr>
          <a:xfrm>
            <a:off x="9949144" y="5552020"/>
            <a:ext cx="622286"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result</a:t>
            </a:r>
            <a:endParaRPr lang="ru-RU" sz="1400" dirty="0"/>
          </a:p>
        </p:txBody>
      </p:sp>
    </p:spTree>
    <p:extLst>
      <p:ext uri="{BB962C8B-B14F-4D97-AF65-F5344CB8AC3E}">
        <p14:creationId xmlns:p14="http://schemas.microsoft.com/office/powerpoint/2010/main" val="322842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772718-A597-C044-A739-1ADEE4C7418C}"/>
              </a:ext>
            </a:extLst>
          </p:cNvPr>
          <p:cNvSpPr txBox="1"/>
          <p:nvPr/>
        </p:nvSpPr>
        <p:spPr>
          <a:xfrm>
            <a:off x="756744" y="1536174"/>
            <a:ext cx="10999543" cy="3785652"/>
          </a:xfrm>
          <a:prstGeom prst="rect">
            <a:avLst/>
          </a:prstGeom>
          <a:noFill/>
        </p:spPr>
        <p:txBody>
          <a:bodyPr wrap="square" rtlCol="0">
            <a:spAutoFit/>
          </a:bodyPr>
          <a:lstStyle/>
          <a:p>
            <a:pPr algn="just"/>
            <a:r>
              <a:rPr lang="en" sz="2400" b="1" dirty="0">
                <a:latin typeface="Helvetica Neue" panose="02000503000000020004" pitchFamily="2" charset="0"/>
                <a:ea typeface="Helvetica Neue" panose="02000503000000020004" pitchFamily="2" charset="0"/>
                <a:cs typeface="Helvetica Neue" panose="02000503000000020004" pitchFamily="2" charset="0"/>
              </a:rPr>
              <a:t>Why is it important (education)?</a:t>
            </a:r>
            <a:endParaRPr lang="en" sz="2400" b="0" dirty="0">
              <a:effectLst/>
              <a:latin typeface="Helvetica Neue" panose="02000503000000020004" pitchFamily="2" charset="0"/>
              <a:ea typeface="Helvetica Neue" panose="02000503000000020004" pitchFamily="2" charset="0"/>
              <a:cs typeface="Helvetica Neue" panose="02000503000000020004" pitchFamily="2" charset="0"/>
            </a:endParaRPr>
          </a:p>
          <a:p>
            <a:pPr algn="just"/>
            <a:r>
              <a:rPr lang="en" sz="2400" dirty="0">
                <a:latin typeface="Helvetica Neue" panose="02000503000000020004" pitchFamily="2" charset="0"/>
                <a:ea typeface="Helvetica Neue" panose="02000503000000020004" pitchFamily="2" charset="0"/>
                <a:cs typeface="Helvetica Neue" panose="02000503000000020004" pitchFamily="2" charset="0"/>
              </a:rPr>
              <a:t>Porosity is one of the key parameters of reservoir rock that should be identified for calculation of the amount of oil or gas  that can be found in the field and then obtained by different production techniques. Besides, not only the value of porosity that matters. </a:t>
            </a:r>
          </a:p>
          <a:p>
            <a:pPr algn="just"/>
            <a:endParaRPr lang="en" sz="2400" b="0" dirty="0">
              <a:effectLst/>
              <a:latin typeface="Helvetica Neue" panose="02000503000000020004" pitchFamily="2" charset="0"/>
              <a:ea typeface="Helvetica Neue" panose="02000503000000020004" pitchFamily="2" charset="0"/>
              <a:cs typeface="Helvetica Neue" panose="02000503000000020004" pitchFamily="2" charset="0"/>
            </a:endParaRPr>
          </a:p>
          <a:p>
            <a:pPr algn="just"/>
            <a:br>
              <a:rPr lang="en" sz="2400" b="0" dirty="0">
                <a:effectLst/>
                <a:latin typeface="Helvetica Neue" panose="02000503000000020004" pitchFamily="2" charset="0"/>
                <a:ea typeface="Helvetica Neue" panose="02000503000000020004" pitchFamily="2" charset="0"/>
                <a:cs typeface="Helvetica Neue" panose="02000503000000020004" pitchFamily="2" charset="0"/>
              </a:rPr>
            </a:br>
            <a:r>
              <a:rPr lang="en" sz="2400" b="1" dirty="0">
                <a:latin typeface="Helvetica Neue" panose="02000503000000020004" pitchFamily="2" charset="0"/>
                <a:ea typeface="Helvetica Neue" panose="02000503000000020004" pitchFamily="2" charset="0"/>
                <a:cs typeface="Helvetica Neue" panose="02000503000000020004" pitchFamily="2" charset="0"/>
              </a:rPr>
              <a:t>What's the expected value of our CV algorithm?</a:t>
            </a:r>
            <a:endParaRPr lang="en" sz="2400" b="0" dirty="0">
              <a:effectLst/>
              <a:latin typeface="Helvetica Neue" panose="02000503000000020004" pitchFamily="2" charset="0"/>
              <a:ea typeface="Helvetica Neue" panose="02000503000000020004" pitchFamily="2" charset="0"/>
              <a:cs typeface="Helvetica Neue" panose="02000503000000020004" pitchFamily="2" charset="0"/>
            </a:endParaRPr>
          </a:p>
          <a:p>
            <a:pPr algn="just"/>
            <a:r>
              <a:rPr lang="en" sz="2400" dirty="0">
                <a:latin typeface="Helvetica Neue" panose="02000503000000020004" pitchFamily="2" charset="0"/>
                <a:ea typeface="Helvetica Neue" panose="02000503000000020004" pitchFamily="2" charset="0"/>
                <a:cs typeface="Helvetica Neue" panose="02000503000000020004" pitchFamily="2" charset="0"/>
              </a:rPr>
              <a:t>Identification of tiny pore spaces between grains of the rock, estimation of their form and type of porosity in the sample</a:t>
            </a:r>
          </a:p>
        </p:txBody>
      </p:sp>
    </p:spTree>
    <p:extLst>
      <p:ext uri="{BB962C8B-B14F-4D97-AF65-F5344CB8AC3E}">
        <p14:creationId xmlns:p14="http://schemas.microsoft.com/office/powerpoint/2010/main" val="42632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2B1A86F7-D189-E14C-9D33-BFD5ABBBED65}"/>
              </a:ext>
            </a:extLst>
          </p:cNvPr>
          <p:cNvPicPr>
            <a:picLocks noChangeAspect="1"/>
          </p:cNvPicPr>
          <p:nvPr/>
        </p:nvPicPr>
        <p:blipFill>
          <a:blip r:embed="rId2"/>
          <a:stretch>
            <a:fillRect/>
          </a:stretch>
        </p:blipFill>
        <p:spPr>
          <a:xfrm>
            <a:off x="1705336" y="2050446"/>
            <a:ext cx="8962664" cy="2409878"/>
          </a:xfrm>
          <a:prstGeom prst="rect">
            <a:avLst/>
          </a:prstGeom>
        </p:spPr>
      </p:pic>
      <p:sp>
        <p:nvSpPr>
          <p:cNvPr id="3" name="Заголовок 1">
            <a:extLst>
              <a:ext uri="{FF2B5EF4-FFF2-40B4-BE49-F238E27FC236}">
                <a16:creationId xmlns:a16="http://schemas.microsoft.com/office/drawing/2014/main" id="{DAB70144-2A2B-3A4C-B0C6-C550708FF966}"/>
              </a:ext>
            </a:extLst>
          </p:cNvPr>
          <p:cNvSpPr txBox="1">
            <a:spLocks/>
          </p:cNvSpPr>
          <p:nvPr/>
        </p:nvSpPr>
        <p:spPr>
          <a:xfrm>
            <a:off x="1524000" y="659757"/>
            <a:ext cx="9144000" cy="541148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ru-RU" sz="27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Прямоугольник 3">
            <a:extLst>
              <a:ext uri="{FF2B5EF4-FFF2-40B4-BE49-F238E27FC236}">
                <a16:creationId xmlns:a16="http://schemas.microsoft.com/office/drawing/2014/main" id="{4476AFBC-63B1-0446-AC6B-A926094DE075}"/>
              </a:ext>
            </a:extLst>
          </p:cNvPr>
          <p:cNvSpPr/>
          <p:nvPr/>
        </p:nvSpPr>
        <p:spPr>
          <a:xfrm>
            <a:off x="572846" y="659757"/>
            <a:ext cx="4208203"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Dataset description</a:t>
            </a:r>
            <a:endParaRPr lang="ru-RU" sz="3600" dirty="0"/>
          </a:p>
        </p:txBody>
      </p:sp>
      <p:pic>
        <p:nvPicPr>
          <p:cNvPr id="9" name="Рисунок 8">
            <a:extLst>
              <a:ext uri="{FF2B5EF4-FFF2-40B4-BE49-F238E27FC236}">
                <a16:creationId xmlns:a16="http://schemas.microsoft.com/office/drawing/2014/main" id="{1C070DAC-BFD3-6044-A148-76F2E2FBE2E3}"/>
              </a:ext>
            </a:extLst>
          </p:cNvPr>
          <p:cNvPicPr>
            <a:picLocks noChangeAspect="1"/>
          </p:cNvPicPr>
          <p:nvPr/>
        </p:nvPicPr>
        <p:blipFill>
          <a:blip r:embed="rId3"/>
          <a:stretch>
            <a:fillRect/>
          </a:stretch>
        </p:blipFill>
        <p:spPr>
          <a:xfrm>
            <a:off x="3873500" y="5006452"/>
            <a:ext cx="4445000" cy="1206500"/>
          </a:xfrm>
          <a:prstGeom prst="rect">
            <a:avLst/>
          </a:prstGeom>
        </p:spPr>
      </p:pic>
      <p:cxnSp>
        <p:nvCxnSpPr>
          <p:cNvPr id="11" name="Прямая соединительная линия 10">
            <a:extLst>
              <a:ext uri="{FF2B5EF4-FFF2-40B4-BE49-F238E27FC236}">
                <a16:creationId xmlns:a16="http://schemas.microsoft.com/office/drawing/2014/main" id="{DF3E3E96-1335-4448-AEBE-AB8556587CAF}"/>
              </a:ext>
            </a:extLst>
          </p:cNvPr>
          <p:cNvCxnSpPr/>
          <p:nvPr/>
        </p:nvCxnSpPr>
        <p:spPr>
          <a:xfrm>
            <a:off x="4971393" y="4906801"/>
            <a:ext cx="0" cy="1383445"/>
          </a:xfrm>
          <a:prstGeom prst="line">
            <a:avLst/>
          </a:prstGeom>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48C189A8-7862-BA46-BB8E-55DCB6BABFF9}"/>
              </a:ext>
            </a:extLst>
          </p:cNvPr>
          <p:cNvCxnSpPr>
            <a:cxnSpLocks/>
          </p:cNvCxnSpPr>
          <p:nvPr/>
        </p:nvCxnSpPr>
        <p:spPr>
          <a:xfrm>
            <a:off x="4046483" y="5218190"/>
            <a:ext cx="4120055" cy="0"/>
          </a:xfrm>
          <a:prstGeom prst="line">
            <a:avLst/>
          </a:prstGeom>
          <a:ln w="12700"/>
        </p:spPr>
        <p:style>
          <a:lnRef idx="1">
            <a:schemeClr val="dk1"/>
          </a:lnRef>
          <a:fillRef idx="0">
            <a:schemeClr val="dk1"/>
          </a:fillRef>
          <a:effectRef idx="0">
            <a:schemeClr val="dk1"/>
          </a:effectRef>
          <a:fontRef idx="minor">
            <a:schemeClr val="tx1"/>
          </a:fontRef>
        </p:style>
      </p:cxnSp>
      <p:sp>
        <p:nvSpPr>
          <p:cNvPr id="15" name="Прямоугольник 14">
            <a:extLst>
              <a:ext uri="{FF2B5EF4-FFF2-40B4-BE49-F238E27FC236}">
                <a16:creationId xmlns:a16="http://schemas.microsoft.com/office/drawing/2014/main" id="{F1ABC917-81E9-2C40-8CD3-59BB303B47DE}"/>
              </a:ext>
            </a:extLst>
          </p:cNvPr>
          <p:cNvSpPr/>
          <p:nvPr/>
        </p:nvSpPr>
        <p:spPr>
          <a:xfrm>
            <a:off x="572846" y="1319652"/>
            <a:ext cx="7535917" cy="369332"/>
          </a:xfrm>
          <a:prstGeom prst="rect">
            <a:avLst/>
          </a:prstGeom>
        </p:spPr>
        <p:txBody>
          <a:bodyPr wrap="square">
            <a:spAutoFit/>
          </a:bodyPr>
          <a:lstStyle/>
          <a:p>
            <a:pPr algn="just"/>
            <a:r>
              <a:rPr lang="en-US" dirty="0">
                <a:latin typeface="Helvetica Neue" panose="02000503000000020004" pitchFamily="2" charset="0"/>
                <a:ea typeface="Helvetica Neue" panose="02000503000000020004" pitchFamily="2" charset="0"/>
                <a:cs typeface="Helvetica Neue" panose="02000503000000020004" pitchFamily="2" charset="0"/>
              </a:rPr>
              <a:t>Microprobes of reservoir rock samples and real values of porosity</a:t>
            </a:r>
            <a:endParaRPr lang="ru-RU"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9313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E31678F-96A6-8740-BD6C-D7647E3CF571}"/>
              </a:ext>
            </a:extLst>
          </p:cNvPr>
          <p:cNvSpPr/>
          <p:nvPr/>
        </p:nvSpPr>
        <p:spPr>
          <a:xfrm>
            <a:off x="572846" y="659757"/>
            <a:ext cx="11508279"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The first method – mask by “</a:t>
            </a:r>
            <a:r>
              <a:rPr lang="en" sz="3600" dirty="0" err="1">
                <a:latin typeface="Helvetica Neue" panose="02000503000000020004" pitchFamily="2" charset="0"/>
                <a:ea typeface="Helvetica Neue" panose="02000503000000020004" pitchFamily="2" charset="0"/>
                <a:cs typeface="Helvetica Neue" panose="02000503000000020004" pitchFamily="2" charset="0"/>
              </a:rPr>
              <a:t>hsv</a:t>
            </a:r>
            <a:r>
              <a:rPr lang="en" sz="3600" dirty="0">
                <a:latin typeface="Helvetica Neue" panose="02000503000000020004" pitchFamily="2" charset="0"/>
                <a:ea typeface="Helvetica Neue" panose="02000503000000020004" pitchFamily="2" charset="0"/>
                <a:cs typeface="Helvetica Neue" panose="02000503000000020004" pitchFamily="2" charset="0"/>
              </a:rPr>
              <a:t>” + calculate by pixels </a:t>
            </a:r>
            <a:endParaRPr lang="ru-RU" sz="3600" dirty="0"/>
          </a:p>
        </p:txBody>
      </p:sp>
      <p:pic>
        <p:nvPicPr>
          <p:cNvPr id="4" name="Рисунок 3">
            <a:extLst>
              <a:ext uri="{FF2B5EF4-FFF2-40B4-BE49-F238E27FC236}">
                <a16:creationId xmlns:a16="http://schemas.microsoft.com/office/drawing/2014/main" id="{859F0DD3-CBD3-DA43-9C34-408B7F3CB905}"/>
              </a:ext>
            </a:extLst>
          </p:cNvPr>
          <p:cNvPicPr>
            <a:picLocks noChangeAspect="1"/>
          </p:cNvPicPr>
          <p:nvPr/>
        </p:nvPicPr>
        <p:blipFill>
          <a:blip r:embed="rId2"/>
          <a:stretch>
            <a:fillRect/>
          </a:stretch>
        </p:blipFill>
        <p:spPr>
          <a:xfrm>
            <a:off x="1093884" y="2567589"/>
            <a:ext cx="2352096" cy="1901934"/>
          </a:xfrm>
          <a:prstGeom prst="rect">
            <a:avLst/>
          </a:prstGeom>
        </p:spPr>
      </p:pic>
      <p:sp>
        <p:nvSpPr>
          <p:cNvPr id="6" name="Прямоугольник 5">
            <a:extLst>
              <a:ext uri="{FF2B5EF4-FFF2-40B4-BE49-F238E27FC236}">
                <a16:creationId xmlns:a16="http://schemas.microsoft.com/office/drawing/2014/main" id="{E1365D18-FB94-F848-A724-3529D11C8173}"/>
              </a:ext>
            </a:extLst>
          </p:cNvPr>
          <p:cNvSpPr/>
          <p:nvPr/>
        </p:nvSpPr>
        <p:spPr>
          <a:xfrm>
            <a:off x="1143032" y="4625511"/>
            <a:ext cx="1997663" cy="307777"/>
          </a:xfrm>
          <a:prstGeom prst="rect">
            <a:avLst/>
          </a:prstGeom>
        </p:spPr>
        <p:txBody>
          <a:bodyPr wrap="none">
            <a:spAutoFit/>
          </a:bodyPr>
          <a:lstStyle/>
          <a:p>
            <a:r>
              <a:rPr lang="en" sz="1400" dirty="0">
                <a:latin typeface="Helvetica Neue" panose="02000503000000020004" pitchFamily="2" charset="0"/>
                <a:ea typeface="Helvetica Neue" panose="02000503000000020004" pitchFamily="2" charset="0"/>
                <a:cs typeface="Helvetica Neue" panose="02000503000000020004" pitchFamily="2" charset="0"/>
              </a:rPr>
              <a:t>Step 1 - original image</a:t>
            </a:r>
            <a:endParaRPr lang="ru-RU" sz="1400" dirty="0"/>
          </a:p>
        </p:txBody>
      </p:sp>
      <p:sp>
        <p:nvSpPr>
          <p:cNvPr id="9" name="Стрелка вправо 8">
            <a:extLst>
              <a:ext uri="{FF2B5EF4-FFF2-40B4-BE49-F238E27FC236}">
                <a16:creationId xmlns:a16="http://schemas.microsoft.com/office/drawing/2014/main" id="{FF570400-6417-7A4F-B284-742BEF85BA4C}"/>
              </a:ext>
            </a:extLst>
          </p:cNvPr>
          <p:cNvSpPr/>
          <p:nvPr/>
        </p:nvSpPr>
        <p:spPr>
          <a:xfrm>
            <a:off x="3689131" y="3352800"/>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FA4C5FF9-2062-FC4C-9D94-8D347A738507}"/>
              </a:ext>
            </a:extLst>
          </p:cNvPr>
          <p:cNvPicPr>
            <a:picLocks noChangeAspect="1"/>
          </p:cNvPicPr>
          <p:nvPr/>
        </p:nvPicPr>
        <p:blipFill>
          <a:blip r:embed="rId3"/>
          <a:stretch>
            <a:fillRect/>
          </a:stretch>
        </p:blipFill>
        <p:spPr>
          <a:xfrm>
            <a:off x="4358498" y="2567589"/>
            <a:ext cx="2323960" cy="1901934"/>
          </a:xfrm>
          <a:prstGeom prst="rect">
            <a:avLst/>
          </a:prstGeom>
        </p:spPr>
      </p:pic>
      <p:sp>
        <p:nvSpPr>
          <p:cNvPr id="11" name="Прямоугольник 10">
            <a:extLst>
              <a:ext uri="{FF2B5EF4-FFF2-40B4-BE49-F238E27FC236}">
                <a16:creationId xmlns:a16="http://schemas.microsoft.com/office/drawing/2014/main" id="{1E2C9D46-B70C-4447-8BC6-2FCCECD92589}"/>
              </a:ext>
            </a:extLst>
          </p:cNvPr>
          <p:cNvSpPr/>
          <p:nvPr/>
        </p:nvSpPr>
        <p:spPr>
          <a:xfrm>
            <a:off x="4431077" y="4625511"/>
            <a:ext cx="2178802" cy="307777"/>
          </a:xfrm>
          <a:prstGeom prst="rect">
            <a:avLst/>
          </a:prstGeom>
        </p:spPr>
        <p:txBody>
          <a:bodyPr wrap="none">
            <a:spAutoFit/>
          </a:bodyPr>
          <a:lstStyle/>
          <a:p>
            <a:r>
              <a:rPr lang="en" sz="1400" dirty="0">
                <a:latin typeface="Helvetica Neue" panose="02000503000000020004" pitchFamily="2" charset="0"/>
                <a:ea typeface="Helvetica Neue" panose="02000503000000020004" pitchFamily="2" charset="0"/>
                <a:cs typeface="Helvetica Neue" panose="02000503000000020004" pitchFamily="2" charset="0"/>
              </a:rPr>
              <a:t>Step 2 – create the mask</a:t>
            </a:r>
            <a:endParaRPr lang="ru-RU" sz="1400" dirty="0"/>
          </a:p>
        </p:txBody>
      </p:sp>
      <p:pic>
        <p:nvPicPr>
          <p:cNvPr id="12" name="Рисунок 11">
            <a:extLst>
              <a:ext uri="{FF2B5EF4-FFF2-40B4-BE49-F238E27FC236}">
                <a16:creationId xmlns:a16="http://schemas.microsoft.com/office/drawing/2014/main" id="{83DEA6B6-1F60-4F46-8DA2-96574CA0B3DE}"/>
              </a:ext>
            </a:extLst>
          </p:cNvPr>
          <p:cNvPicPr>
            <a:picLocks noChangeAspect="1"/>
          </p:cNvPicPr>
          <p:nvPr/>
        </p:nvPicPr>
        <p:blipFill>
          <a:blip r:embed="rId4"/>
          <a:stretch>
            <a:fillRect/>
          </a:stretch>
        </p:blipFill>
        <p:spPr>
          <a:xfrm>
            <a:off x="7594976" y="2428685"/>
            <a:ext cx="3855105" cy="2184559"/>
          </a:xfrm>
          <a:prstGeom prst="rect">
            <a:avLst/>
          </a:prstGeom>
        </p:spPr>
      </p:pic>
      <p:sp>
        <p:nvSpPr>
          <p:cNvPr id="13" name="Стрелка вправо 12">
            <a:extLst>
              <a:ext uri="{FF2B5EF4-FFF2-40B4-BE49-F238E27FC236}">
                <a16:creationId xmlns:a16="http://schemas.microsoft.com/office/drawing/2014/main" id="{6F3A0E80-644C-8E42-B9A9-9BB85624EBFF}"/>
              </a:ext>
            </a:extLst>
          </p:cNvPr>
          <p:cNvSpPr/>
          <p:nvPr/>
        </p:nvSpPr>
        <p:spPr>
          <a:xfrm>
            <a:off x="6986317" y="3350391"/>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A3B70612-82F9-3D4F-9101-CB4FEBDE2251}"/>
              </a:ext>
            </a:extLst>
          </p:cNvPr>
          <p:cNvSpPr/>
          <p:nvPr/>
        </p:nvSpPr>
        <p:spPr>
          <a:xfrm>
            <a:off x="8019552" y="4625511"/>
            <a:ext cx="3005951" cy="307777"/>
          </a:xfrm>
          <a:prstGeom prst="rect">
            <a:avLst/>
          </a:prstGeom>
        </p:spPr>
        <p:txBody>
          <a:bodyPr wrap="none">
            <a:spAutoFit/>
          </a:bodyPr>
          <a:lstStyle/>
          <a:p>
            <a:r>
              <a:rPr lang="en" sz="1400" dirty="0">
                <a:latin typeface="Helvetica Neue" panose="02000503000000020004" pitchFamily="2" charset="0"/>
                <a:ea typeface="Helvetica Neue" panose="02000503000000020004" pitchFamily="2" charset="0"/>
                <a:cs typeface="Helvetica Neue" panose="02000503000000020004" pitchFamily="2" charset="0"/>
              </a:rPr>
              <a:t>Step 3 – calculating the pore space</a:t>
            </a:r>
            <a:endParaRPr lang="ru-RU" sz="1400" dirty="0"/>
          </a:p>
        </p:txBody>
      </p:sp>
    </p:spTree>
    <p:extLst>
      <p:ext uri="{BB962C8B-B14F-4D97-AF65-F5344CB8AC3E}">
        <p14:creationId xmlns:p14="http://schemas.microsoft.com/office/powerpoint/2010/main" val="133803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E31678F-96A6-8740-BD6C-D7647E3CF571}"/>
              </a:ext>
            </a:extLst>
          </p:cNvPr>
          <p:cNvSpPr/>
          <p:nvPr/>
        </p:nvSpPr>
        <p:spPr>
          <a:xfrm>
            <a:off x="572846" y="659757"/>
            <a:ext cx="10145726"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The second method – mask by “</a:t>
            </a:r>
            <a:r>
              <a:rPr lang="en" sz="3600" dirty="0" err="1">
                <a:latin typeface="Helvetica Neue" panose="02000503000000020004" pitchFamily="2" charset="0"/>
                <a:ea typeface="Helvetica Neue" panose="02000503000000020004" pitchFamily="2" charset="0"/>
                <a:cs typeface="Helvetica Neue" panose="02000503000000020004" pitchFamily="2" charset="0"/>
              </a:rPr>
              <a:t>hsv</a:t>
            </a:r>
            <a:r>
              <a:rPr lang="en" sz="3600" dirty="0">
                <a:latin typeface="Helvetica Neue" panose="02000503000000020004" pitchFamily="2" charset="0"/>
                <a:ea typeface="Helvetica Neue" panose="02000503000000020004" pitchFamily="2" charset="0"/>
                <a:cs typeface="Helvetica Neue" panose="02000503000000020004" pitchFamily="2" charset="0"/>
              </a:rPr>
              <a:t>” + contours</a:t>
            </a:r>
            <a:endParaRPr lang="ru-RU" sz="3600" dirty="0"/>
          </a:p>
        </p:txBody>
      </p:sp>
      <p:pic>
        <p:nvPicPr>
          <p:cNvPr id="4" name="Рисунок 3">
            <a:extLst>
              <a:ext uri="{FF2B5EF4-FFF2-40B4-BE49-F238E27FC236}">
                <a16:creationId xmlns:a16="http://schemas.microsoft.com/office/drawing/2014/main" id="{859F0DD3-CBD3-DA43-9C34-408B7F3CB905}"/>
              </a:ext>
            </a:extLst>
          </p:cNvPr>
          <p:cNvPicPr>
            <a:picLocks noChangeAspect="1"/>
          </p:cNvPicPr>
          <p:nvPr/>
        </p:nvPicPr>
        <p:blipFill>
          <a:blip r:embed="rId2"/>
          <a:stretch>
            <a:fillRect/>
          </a:stretch>
        </p:blipFill>
        <p:spPr>
          <a:xfrm>
            <a:off x="1093884" y="2567589"/>
            <a:ext cx="2352096" cy="1901934"/>
          </a:xfrm>
          <a:prstGeom prst="rect">
            <a:avLst/>
          </a:prstGeom>
        </p:spPr>
      </p:pic>
      <p:sp>
        <p:nvSpPr>
          <p:cNvPr id="6" name="Прямоугольник 5">
            <a:extLst>
              <a:ext uri="{FF2B5EF4-FFF2-40B4-BE49-F238E27FC236}">
                <a16:creationId xmlns:a16="http://schemas.microsoft.com/office/drawing/2014/main" id="{E1365D18-FB94-F848-A724-3529D11C8173}"/>
              </a:ext>
            </a:extLst>
          </p:cNvPr>
          <p:cNvSpPr/>
          <p:nvPr/>
        </p:nvSpPr>
        <p:spPr>
          <a:xfrm>
            <a:off x="1143032" y="4625511"/>
            <a:ext cx="1997663"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1 - original image</a:t>
            </a:r>
            <a:endParaRPr lang="ru-RU" sz="1400" dirty="0"/>
          </a:p>
        </p:txBody>
      </p:sp>
      <p:sp>
        <p:nvSpPr>
          <p:cNvPr id="9" name="Стрелка вправо 8">
            <a:extLst>
              <a:ext uri="{FF2B5EF4-FFF2-40B4-BE49-F238E27FC236}">
                <a16:creationId xmlns:a16="http://schemas.microsoft.com/office/drawing/2014/main" id="{FF570400-6417-7A4F-B284-742BEF85BA4C}"/>
              </a:ext>
            </a:extLst>
          </p:cNvPr>
          <p:cNvSpPr/>
          <p:nvPr/>
        </p:nvSpPr>
        <p:spPr>
          <a:xfrm>
            <a:off x="3689131" y="3352800"/>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id="{1E2C9D46-B70C-4447-8BC6-2FCCECD92589}"/>
              </a:ext>
            </a:extLst>
          </p:cNvPr>
          <p:cNvSpPr/>
          <p:nvPr/>
        </p:nvSpPr>
        <p:spPr>
          <a:xfrm>
            <a:off x="4638980" y="4626470"/>
            <a:ext cx="1603324"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2 – contours</a:t>
            </a:r>
            <a:endParaRPr lang="ru-RU" sz="1400" dirty="0"/>
          </a:p>
        </p:txBody>
      </p:sp>
      <p:sp>
        <p:nvSpPr>
          <p:cNvPr id="13" name="Стрелка вправо 12">
            <a:extLst>
              <a:ext uri="{FF2B5EF4-FFF2-40B4-BE49-F238E27FC236}">
                <a16:creationId xmlns:a16="http://schemas.microsoft.com/office/drawing/2014/main" id="{6F3A0E80-644C-8E42-B9A9-9BB85624EBFF}"/>
              </a:ext>
            </a:extLst>
          </p:cNvPr>
          <p:cNvSpPr/>
          <p:nvPr/>
        </p:nvSpPr>
        <p:spPr>
          <a:xfrm>
            <a:off x="6986317" y="3350391"/>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A3B70612-82F9-3D4F-9101-CB4FEBDE2251}"/>
              </a:ext>
            </a:extLst>
          </p:cNvPr>
          <p:cNvSpPr/>
          <p:nvPr/>
        </p:nvSpPr>
        <p:spPr>
          <a:xfrm>
            <a:off x="8019552" y="4625511"/>
            <a:ext cx="3005951"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3 – calculating the pore space</a:t>
            </a:r>
            <a:endParaRPr lang="ru-RU" sz="1400" dirty="0"/>
          </a:p>
        </p:txBody>
      </p:sp>
      <p:pic>
        <p:nvPicPr>
          <p:cNvPr id="2" name="Рисунок 1">
            <a:extLst>
              <a:ext uri="{FF2B5EF4-FFF2-40B4-BE49-F238E27FC236}">
                <a16:creationId xmlns:a16="http://schemas.microsoft.com/office/drawing/2014/main" id="{F37359D8-C88B-EC45-83BF-E74C0AE337F1}"/>
              </a:ext>
            </a:extLst>
          </p:cNvPr>
          <p:cNvPicPr>
            <a:picLocks noChangeAspect="1"/>
          </p:cNvPicPr>
          <p:nvPr/>
        </p:nvPicPr>
        <p:blipFill>
          <a:blip r:embed="rId3"/>
          <a:stretch>
            <a:fillRect/>
          </a:stretch>
        </p:blipFill>
        <p:spPr>
          <a:xfrm>
            <a:off x="4264594" y="2567590"/>
            <a:ext cx="2352096" cy="1901934"/>
          </a:xfrm>
          <a:prstGeom prst="rect">
            <a:avLst/>
          </a:prstGeom>
        </p:spPr>
      </p:pic>
      <p:pic>
        <p:nvPicPr>
          <p:cNvPr id="5" name="Рисунок 4">
            <a:extLst>
              <a:ext uri="{FF2B5EF4-FFF2-40B4-BE49-F238E27FC236}">
                <a16:creationId xmlns:a16="http://schemas.microsoft.com/office/drawing/2014/main" id="{3B99084A-C009-6B45-9B61-CC9AADD269F8}"/>
              </a:ext>
            </a:extLst>
          </p:cNvPr>
          <p:cNvPicPr>
            <a:picLocks noChangeAspect="1"/>
          </p:cNvPicPr>
          <p:nvPr/>
        </p:nvPicPr>
        <p:blipFill>
          <a:blip r:embed="rId4"/>
          <a:stretch>
            <a:fillRect/>
          </a:stretch>
        </p:blipFill>
        <p:spPr>
          <a:xfrm>
            <a:off x="7594976" y="2428686"/>
            <a:ext cx="3855105" cy="2196826"/>
          </a:xfrm>
          <a:prstGeom prst="rect">
            <a:avLst/>
          </a:prstGeom>
        </p:spPr>
      </p:pic>
    </p:spTree>
    <p:extLst>
      <p:ext uri="{BB962C8B-B14F-4D97-AF65-F5344CB8AC3E}">
        <p14:creationId xmlns:p14="http://schemas.microsoft.com/office/powerpoint/2010/main" val="101602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E31678F-96A6-8740-BD6C-D7647E3CF571}"/>
              </a:ext>
            </a:extLst>
          </p:cNvPr>
          <p:cNvSpPr/>
          <p:nvPr/>
        </p:nvSpPr>
        <p:spPr>
          <a:xfrm>
            <a:off x="572846" y="659757"/>
            <a:ext cx="6764672"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The second method – pore type</a:t>
            </a:r>
            <a:endParaRPr lang="ru-RU" sz="3600" dirty="0"/>
          </a:p>
        </p:txBody>
      </p:sp>
      <p:sp>
        <p:nvSpPr>
          <p:cNvPr id="13" name="Стрелка вправо 12">
            <a:extLst>
              <a:ext uri="{FF2B5EF4-FFF2-40B4-BE49-F238E27FC236}">
                <a16:creationId xmlns:a16="http://schemas.microsoft.com/office/drawing/2014/main" id="{6F3A0E80-644C-8E42-B9A9-9BB85624EBFF}"/>
              </a:ext>
            </a:extLst>
          </p:cNvPr>
          <p:cNvSpPr/>
          <p:nvPr/>
        </p:nvSpPr>
        <p:spPr>
          <a:xfrm>
            <a:off x="5504361" y="3382582"/>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2766FC5B-E57F-3842-B10D-F4D96D8911C2}"/>
              </a:ext>
            </a:extLst>
          </p:cNvPr>
          <p:cNvPicPr>
            <a:picLocks noChangeAspect="1"/>
          </p:cNvPicPr>
          <p:nvPr/>
        </p:nvPicPr>
        <p:blipFill>
          <a:blip r:embed="rId2"/>
          <a:stretch>
            <a:fillRect/>
          </a:stretch>
        </p:blipFill>
        <p:spPr>
          <a:xfrm>
            <a:off x="1143032" y="2428687"/>
            <a:ext cx="3855105" cy="2196824"/>
          </a:xfrm>
          <a:prstGeom prst="rect">
            <a:avLst/>
          </a:prstGeom>
        </p:spPr>
      </p:pic>
      <p:pic>
        <p:nvPicPr>
          <p:cNvPr id="8" name="Рисунок 7">
            <a:extLst>
              <a:ext uri="{FF2B5EF4-FFF2-40B4-BE49-F238E27FC236}">
                <a16:creationId xmlns:a16="http://schemas.microsoft.com/office/drawing/2014/main" id="{24D8E38A-D01A-A040-B83A-0DFB5586413E}"/>
              </a:ext>
            </a:extLst>
          </p:cNvPr>
          <p:cNvPicPr>
            <a:picLocks noChangeAspect="1"/>
          </p:cNvPicPr>
          <p:nvPr/>
        </p:nvPicPr>
        <p:blipFill>
          <a:blip r:embed="rId3"/>
          <a:stretch>
            <a:fillRect/>
          </a:stretch>
        </p:blipFill>
        <p:spPr>
          <a:xfrm>
            <a:off x="6397528" y="2181334"/>
            <a:ext cx="4492942" cy="2958224"/>
          </a:xfrm>
          <a:prstGeom prst="rect">
            <a:avLst/>
          </a:prstGeom>
        </p:spPr>
      </p:pic>
      <p:sp>
        <p:nvSpPr>
          <p:cNvPr id="15" name="Прямоугольник 14">
            <a:extLst>
              <a:ext uri="{FF2B5EF4-FFF2-40B4-BE49-F238E27FC236}">
                <a16:creationId xmlns:a16="http://schemas.microsoft.com/office/drawing/2014/main" id="{6E88B09F-5B51-FC41-8FE7-1FE2A0D5A202}"/>
              </a:ext>
            </a:extLst>
          </p:cNvPr>
          <p:cNvSpPr/>
          <p:nvPr/>
        </p:nvSpPr>
        <p:spPr>
          <a:xfrm>
            <a:off x="7417672" y="5139558"/>
            <a:ext cx="2845651"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Figure –</a:t>
            </a:r>
            <a:r>
              <a:rPr lang="ru-RU"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a:latin typeface="Helvetica Neue" panose="02000503000000020004" pitchFamily="2" charset="0"/>
                <a:ea typeface="Helvetica Neue" panose="02000503000000020004" pitchFamily="2" charset="0"/>
                <a:cs typeface="Helvetica Neue" panose="02000503000000020004" pitchFamily="2" charset="0"/>
              </a:rPr>
              <a:t>count plot from seaborn</a:t>
            </a:r>
            <a:r>
              <a:rPr lang="en" sz="1400" dirty="0">
                <a:latin typeface="Helvetica Neue" panose="02000503000000020004" pitchFamily="2" charset="0"/>
                <a:ea typeface="Helvetica Neue" panose="02000503000000020004" pitchFamily="2" charset="0"/>
                <a:cs typeface="Helvetica Neue" panose="02000503000000020004" pitchFamily="2" charset="0"/>
              </a:rPr>
              <a:t> </a:t>
            </a:r>
            <a:endParaRPr lang="ru-RU" sz="1400" dirty="0"/>
          </a:p>
        </p:txBody>
      </p:sp>
    </p:spTree>
    <p:extLst>
      <p:ext uri="{BB962C8B-B14F-4D97-AF65-F5344CB8AC3E}">
        <p14:creationId xmlns:p14="http://schemas.microsoft.com/office/powerpoint/2010/main" val="2758163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E31678F-96A6-8740-BD6C-D7647E3CF571}"/>
              </a:ext>
            </a:extLst>
          </p:cNvPr>
          <p:cNvSpPr/>
          <p:nvPr/>
        </p:nvSpPr>
        <p:spPr>
          <a:xfrm>
            <a:off x="572846" y="659757"/>
            <a:ext cx="7013138"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The third method – segmentation</a:t>
            </a:r>
            <a:endParaRPr lang="ru-RU" sz="3600" dirty="0"/>
          </a:p>
        </p:txBody>
      </p:sp>
      <p:pic>
        <p:nvPicPr>
          <p:cNvPr id="4" name="Рисунок 3">
            <a:extLst>
              <a:ext uri="{FF2B5EF4-FFF2-40B4-BE49-F238E27FC236}">
                <a16:creationId xmlns:a16="http://schemas.microsoft.com/office/drawing/2014/main" id="{859F0DD3-CBD3-DA43-9C34-408B7F3CB905}"/>
              </a:ext>
            </a:extLst>
          </p:cNvPr>
          <p:cNvPicPr>
            <a:picLocks noChangeAspect="1"/>
          </p:cNvPicPr>
          <p:nvPr/>
        </p:nvPicPr>
        <p:blipFill>
          <a:blip r:embed="rId2"/>
          <a:stretch>
            <a:fillRect/>
          </a:stretch>
        </p:blipFill>
        <p:spPr>
          <a:xfrm>
            <a:off x="852148" y="2478033"/>
            <a:ext cx="2352096" cy="1901934"/>
          </a:xfrm>
          <a:prstGeom prst="rect">
            <a:avLst/>
          </a:prstGeom>
        </p:spPr>
      </p:pic>
      <p:sp>
        <p:nvSpPr>
          <p:cNvPr id="6" name="Прямоугольник 5">
            <a:extLst>
              <a:ext uri="{FF2B5EF4-FFF2-40B4-BE49-F238E27FC236}">
                <a16:creationId xmlns:a16="http://schemas.microsoft.com/office/drawing/2014/main" id="{E1365D18-FB94-F848-A724-3529D11C8173}"/>
              </a:ext>
            </a:extLst>
          </p:cNvPr>
          <p:cNvSpPr/>
          <p:nvPr/>
        </p:nvSpPr>
        <p:spPr>
          <a:xfrm>
            <a:off x="901296" y="4535955"/>
            <a:ext cx="1997663"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1 - original image</a:t>
            </a:r>
            <a:endParaRPr lang="ru-RU" sz="1400" dirty="0"/>
          </a:p>
        </p:txBody>
      </p:sp>
      <p:sp>
        <p:nvSpPr>
          <p:cNvPr id="9" name="Стрелка вправо 8">
            <a:extLst>
              <a:ext uri="{FF2B5EF4-FFF2-40B4-BE49-F238E27FC236}">
                <a16:creationId xmlns:a16="http://schemas.microsoft.com/office/drawing/2014/main" id="{FF570400-6417-7A4F-B284-742BEF85BA4C}"/>
              </a:ext>
            </a:extLst>
          </p:cNvPr>
          <p:cNvSpPr/>
          <p:nvPr/>
        </p:nvSpPr>
        <p:spPr>
          <a:xfrm>
            <a:off x="3294995" y="3258084"/>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id="{1E2C9D46-B70C-4447-8BC6-2FCCECD92589}"/>
              </a:ext>
            </a:extLst>
          </p:cNvPr>
          <p:cNvSpPr/>
          <p:nvPr/>
        </p:nvSpPr>
        <p:spPr>
          <a:xfrm>
            <a:off x="4201604" y="4535955"/>
            <a:ext cx="1545616"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2 – markers</a:t>
            </a:r>
            <a:endParaRPr lang="ru-RU" sz="1400" dirty="0"/>
          </a:p>
        </p:txBody>
      </p:sp>
      <p:sp>
        <p:nvSpPr>
          <p:cNvPr id="13" name="Стрелка вправо 12">
            <a:extLst>
              <a:ext uri="{FF2B5EF4-FFF2-40B4-BE49-F238E27FC236}">
                <a16:creationId xmlns:a16="http://schemas.microsoft.com/office/drawing/2014/main" id="{6F3A0E80-644C-8E42-B9A9-9BB85624EBFF}"/>
              </a:ext>
            </a:extLst>
          </p:cNvPr>
          <p:cNvSpPr/>
          <p:nvPr/>
        </p:nvSpPr>
        <p:spPr>
          <a:xfrm>
            <a:off x="6349029" y="3258083"/>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A3B70612-82F9-3D4F-9101-CB4FEBDE2251}"/>
              </a:ext>
            </a:extLst>
          </p:cNvPr>
          <p:cNvSpPr/>
          <p:nvPr/>
        </p:nvSpPr>
        <p:spPr>
          <a:xfrm>
            <a:off x="7049865" y="4536819"/>
            <a:ext cx="1986442"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3 – segmentation</a:t>
            </a:r>
            <a:endParaRPr lang="ru-RU" sz="1400" dirty="0"/>
          </a:p>
        </p:txBody>
      </p:sp>
      <p:pic>
        <p:nvPicPr>
          <p:cNvPr id="7" name="Рисунок 6">
            <a:extLst>
              <a:ext uri="{FF2B5EF4-FFF2-40B4-BE49-F238E27FC236}">
                <a16:creationId xmlns:a16="http://schemas.microsoft.com/office/drawing/2014/main" id="{27948AB4-DC8A-2340-ABE1-3ECB3BAA3E9A}"/>
              </a:ext>
            </a:extLst>
          </p:cNvPr>
          <p:cNvPicPr>
            <a:picLocks noChangeAspect="1"/>
          </p:cNvPicPr>
          <p:nvPr/>
        </p:nvPicPr>
        <p:blipFill>
          <a:blip r:embed="rId3"/>
          <a:stretch>
            <a:fillRect/>
          </a:stretch>
        </p:blipFill>
        <p:spPr>
          <a:xfrm>
            <a:off x="3798364" y="2470150"/>
            <a:ext cx="2352096" cy="1919245"/>
          </a:xfrm>
          <a:prstGeom prst="rect">
            <a:avLst/>
          </a:prstGeom>
        </p:spPr>
      </p:pic>
      <p:pic>
        <p:nvPicPr>
          <p:cNvPr id="8" name="Рисунок 7">
            <a:extLst>
              <a:ext uri="{FF2B5EF4-FFF2-40B4-BE49-F238E27FC236}">
                <a16:creationId xmlns:a16="http://schemas.microsoft.com/office/drawing/2014/main" id="{6FE7956A-2353-8D49-9895-FD4741BE9E1C}"/>
              </a:ext>
            </a:extLst>
          </p:cNvPr>
          <p:cNvPicPr>
            <a:picLocks noChangeAspect="1"/>
          </p:cNvPicPr>
          <p:nvPr/>
        </p:nvPicPr>
        <p:blipFill>
          <a:blip r:embed="rId4"/>
          <a:stretch>
            <a:fillRect/>
          </a:stretch>
        </p:blipFill>
        <p:spPr>
          <a:xfrm>
            <a:off x="6852398" y="2470150"/>
            <a:ext cx="2390692" cy="2002099"/>
          </a:xfrm>
          <a:prstGeom prst="rect">
            <a:avLst/>
          </a:prstGeom>
        </p:spPr>
      </p:pic>
      <p:sp>
        <p:nvSpPr>
          <p:cNvPr id="16" name="Прямоугольник 15">
            <a:extLst>
              <a:ext uri="{FF2B5EF4-FFF2-40B4-BE49-F238E27FC236}">
                <a16:creationId xmlns:a16="http://schemas.microsoft.com/office/drawing/2014/main" id="{53B89F11-670E-B248-8578-EB03C1E76EE3}"/>
              </a:ext>
            </a:extLst>
          </p:cNvPr>
          <p:cNvSpPr/>
          <p:nvPr/>
        </p:nvSpPr>
        <p:spPr>
          <a:xfrm>
            <a:off x="9822875" y="3101867"/>
            <a:ext cx="2067005" cy="738664"/>
          </a:xfrm>
          <a:prstGeom prst="rect">
            <a:avLst/>
          </a:prstGeom>
        </p:spPr>
        <p:txBody>
          <a:bodyPr wrap="squar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Step 4 – calculation pore space (like in the first method)</a:t>
            </a:r>
            <a:endParaRPr lang="ru-RU" sz="1400" dirty="0"/>
          </a:p>
        </p:txBody>
      </p:sp>
      <p:sp>
        <p:nvSpPr>
          <p:cNvPr id="17" name="Стрелка вправо 16">
            <a:extLst>
              <a:ext uri="{FF2B5EF4-FFF2-40B4-BE49-F238E27FC236}">
                <a16:creationId xmlns:a16="http://schemas.microsoft.com/office/drawing/2014/main" id="{C9AA0CD9-E0F9-184F-A5FE-17B53C945FBA}"/>
              </a:ext>
            </a:extLst>
          </p:cNvPr>
          <p:cNvSpPr/>
          <p:nvPr/>
        </p:nvSpPr>
        <p:spPr>
          <a:xfrm>
            <a:off x="9442439" y="3258083"/>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732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4215FF9-B708-8B4E-B775-1533F491BCB8}"/>
              </a:ext>
            </a:extLst>
          </p:cNvPr>
          <p:cNvSpPr/>
          <p:nvPr/>
        </p:nvSpPr>
        <p:spPr>
          <a:xfrm>
            <a:off x="572846" y="659757"/>
            <a:ext cx="10217862" cy="646331"/>
          </a:xfrm>
          <a:prstGeom prst="rect">
            <a:avLst/>
          </a:prstGeom>
        </p:spPr>
        <p:txBody>
          <a:bodyPr wrap="none">
            <a:spAutoFit/>
          </a:bodyPr>
          <a:lstStyle/>
          <a:p>
            <a:r>
              <a:rPr lang="en" sz="3600" dirty="0">
                <a:latin typeface="Helvetica Neue" panose="02000503000000020004" pitchFamily="2" charset="0"/>
                <a:ea typeface="Helvetica Neue" panose="02000503000000020004" pitchFamily="2" charset="0"/>
                <a:cs typeface="Helvetica Neue" panose="02000503000000020004" pitchFamily="2" charset="0"/>
              </a:rPr>
              <a:t>Estimate quality metrics (“</a:t>
            </a:r>
            <a:r>
              <a:rPr lang="en" sz="3600" dirty="0" err="1">
                <a:latin typeface="Helvetica Neue" panose="02000503000000020004" pitchFamily="2" charset="0"/>
                <a:ea typeface="Helvetica Neue" panose="02000503000000020004" pitchFamily="2" charset="0"/>
                <a:cs typeface="Helvetica Neue" panose="02000503000000020004" pitchFamily="2" charset="0"/>
              </a:rPr>
              <a:t>rmse</a:t>
            </a:r>
            <a:r>
              <a:rPr lang="en" sz="3600" dirty="0">
                <a:latin typeface="Helvetica Neue" panose="02000503000000020004" pitchFamily="2" charset="0"/>
                <a:ea typeface="Helvetica Neue" panose="02000503000000020004" pitchFamily="2" charset="0"/>
                <a:cs typeface="Helvetica Neue" panose="02000503000000020004" pitchFamily="2" charset="0"/>
              </a:rPr>
              <a:t>”) and comparing </a:t>
            </a:r>
            <a:endParaRPr lang="ru-RU" sz="3600" dirty="0"/>
          </a:p>
        </p:txBody>
      </p:sp>
      <p:pic>
        <p:nvPicPr>
          <p:cNvPr id="4" name="Рисунок 3">
            <a:extLst>
              <a:ext uri="{FF2B5EF4-FFF2-40B4-BE49-F238E27FC236}">
                <a16:creationId xmlns:a16="http://schemas.microsoft.com/office/drawing/2014/main" id="{BB70A874-F3C8-104C-A8B2-0BE42DFF86EE}"/>
              </a:ext>
            </a:extLst>
          </p:cNvPr>
          <p:cNvPicPr>
            <a:picLocks noChangeAspect="1"/>
          </p:cNvPicPr>
          <p:nvPr/>
        </p:nvPicPr>
        <p:blipFill>
          <a:blip r:embed="rId2"/>
          <a:stretch>
            <a:fillRect/>
          </a:stretch>
        </p:blipFill>
        <p:spPr>
          <a:xfrm>
            <a:off x="1856829" y="5110380"/>
            <a:ext cx="4670096" cy="1061545"/>
          </a:xfrm>
          <a:prstGeom prst="rect">
            <a:avLst/>
          </a:prstGeom>
        </p:spPr>
      </p:pic>
      <p:sp>
        <p:nvSpPr>
          <p:cNvPr id="6" name="Прямоугольник 5">
            <a:extLst>
              <a:ext uri="{FF2B5EF4-FFF2-40B4-BE49-F238E27FC236}">
                <a16:creationId xmlns:a16="http://schemas.microsoft.com/office/drawing/2014/main" id="{2E3137A0-BF8D-BD45-98E2-900D399E2DE7}"/>
              </a:ext>
            </a:extLst>
          </p:cNvPr>
          <p:cNvSpPr/>
          <p:nvPr/>
        </p:nvSpPr>
        <p:spPr>
          <a:xfrm>
            <a:off x="3164454" y="6250795"/>
            <a:ext cx="1486304"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Code for “</a:t>
            </a:r>
            <a:r>
              <a:rPr lang="en" sz="1400" dirty="0" err="1">
                <a:latin typeface="Helvetica Neue" panose="02000503000000020004" pitchFamily="2" charset="0"/>
                <a:ea typeface="Helvetica Neue" panose="02000503000000020004" pitchFamily="2" charset="0"/>
                <a:cs typeface="Helvetica Neue" panose="02000503000000020004" pitchFamily="2" charset="0"/>
              </a:rPr>
              <a:t>rmse</a:t>
            </a:r>
            <a:r>
              <a:rPr lang="en" sz="1400" dirty="0">
                <a:latin typeface="Helvetica Neue" panose="02000503000000020004" pitchFamily="2" charset="0"/>
                <a:ea typeface="Helvetica Neue" panose="02000503000000020004" pitchFamily="2" charset="0"/>
                <a:cs typeface="Helvetica Neue" panose="02000503000000020004" pitchFamily="2" charset="0"/>
              </a:rPr>
              <a:t>”</a:t>
            </a:r>
            <a:endParaRPr lang="ru-RU" sz="1400" dirty="0"/>
          </a:p>
        </p:txBody>
      </p:sp>
      <p:sp>
        <p:nvSpPr>
          <p:cNvPr id="7" name="Стрелка вправо 6">
            <a:extLst>
              <a:ext uri="{FF2B5EF4-FFF2-40B4-BE49-F238E27FC236}">
                <a16:creationId xmlns:a16="http://schemas.microsoft.com/office/drawing/2014/main" id="{6BBFDA7D-E332-0744-A4DA-E7DB62BC8EE4}"/>
              </a:ext>
            </a:extLst>
          </p:cNvPr>
          <p:cNvSpPr/>
          <p:nvPr/>
        </p:nvSpPr>
        <p:spPr>
          <a:xfrm>
            <a:off x="6874632" y="5557069"/>
            <a:ext cx="304800" cy="16816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8FE4ADFE-9FBA-4541-BEB3-36BD4F08BEF0}"/>
              </a:ext>
            </a:extLst>
          </p:cNvPr>
          <p:cNvSpPr/>
          <p:nvPr/>
        </p:nvSpPr>
        <p:spPr>
          <a:xfrm>
            <a:off x="8559848" y="6279422"/>
            <a:ext cx="779381" cy="307777"/>
          </a:xfrm>
          <a:prstGeom prst="rect">
            <a:avLst/>
          </a:prstGeom>
        </p:spPr>
        <p:txBody>
          <a:bodyPr wrap="none">
            <a:spAutoFit/>
          </a:bodyPr>
          <a:lstStyle/>
          <a:p>
            <a:pPr algn="ctr"/>
            <a:r>
              <a:rPr lang="en" sz="1400" dirty="0">
                <a:latin typeface="Helvetica Neue" panose="02000503000000020004" pitchFamily="2" charset="0"/>
                <a:ea typeface="Helvetica Neue" panose="02000503000000020004" pitchFamily="2" charset="0"/>
                <a:cs typeface="Helvetica Neue" panose="02000503000000020004" pitchFamily="2" charset="0"/>
              </a:rPr>
              <a:t>Results</a:t>
            </a:r>
            <a:endParaRPr lang="ru-RU" sz="1400" dirty="0"/>
          </a:p>
        </p:txBody>
      </p:sp>
      <p:pic>
        <p:nvPicPr>
          <p:cNvPr id="10" name="Рисунок 9">
            <a:extLst>
              <a:ext uri="{FF2B5EF4-FFF2-40B4-BE49-F238E27FC236}">
                <a16:creationId xmlns:a16="http://schemas.microsoft.com/office/drawing/2014/main" id="{7B90D37A-51F3-6E4C-83B9-5BC4A5B42EFE}"/>
              </a:ext>
            </a:extLst>
          </p:cNvPr>
          <p:cNvPicPr>
            <a:picLocks noChangeAspect="1"/>
          </p:cNvPicPr>
          <p:nvPr/>
        </p:nvPicPr>
        <p:blipFill>
          <a:blip r:embed="rId3"/>
          <a:stretch>
            <a:fillRect/>
          </a:stretch>
        </p:blipFill>
        <p:spPr>
          <a:xfrm>
            <a:off x="1161393" y="1642076"/>
            <a:ext cx="9869214" cy="2962786"/>
          </a:xfrm>
          <a:prstGeom prst="rect">
            <a:avLst/>
          </a:prstGeom>
        </p:spPr>
      </p:pic>
      <p:pic>
        <p:nvPicPr>
          <p:cNvPr id="11" name="Рисунок 10">
            <a:extLst>
              <a:ext uri="{FF2B5EF4-FFF2-40B4-BE49-F238E27FC236}">
                <a16:creationId xmlns:a16="http://schemas.microsoft.com/office/drawing/2014/main" id="{ED0BDD30-B0C9-4C44-9D4F-BE179A2A2A01}"/>
              </a:ext>
            </a:extLst>
          </p:cNvPr>
          <p:cNvPicPr>
            <a:picLocks noChangeAspect="1"/>
          </p:cNvPicPr>
          <p:nvPr/>
        </p:nvPicPr>
        <p:blipFill>
          <a:blip r:embed="rId4"/>
          <a:stretch>
            <a:fillRect/>
          </a:stretch>
        </p:blipFill>
        <p:spPr>
          <a:xfrm>
            <a:off x="7495388" y="4730942"/>
            <a:ext cx="2908300" cy="1422400"/>
          </a:xfrm>
          <a:prstGeom prst="rect">
            <a:avLst/>
          </a:prstGeom>
        </p:spPr>
      </p:pic>
    </p:spTree>
    <p:extLst>
      <p:ext uri="{BB962C8B-B14F-4D97-AF65-F5344CB8AC3E}">
        <p14:creationId xmlns:p14="http://schemas.microsoft.com/office/powerpoint/2010/main" val="329338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F07E095-C2C3-C34A-BBC9-13B39FA201CB}"/>
              </a:ext>
            </a:extLst>
          </p:cNvPr>
          <p:cNvSpPr/>
          <p:nvPr/>
        </p:nvSpPr>
        <p:spPr>
          <a:xfrm>
            <a:off x="641131" y="841976"/>
            <a:ext cx="10909738" cy="4893647"/>
          </a:xfrm>
          <a:prstGeom prst="rect">
            <a:avLst/>
          </a:prstGeom>
        </p:spPr>
        <p:txBody>
          <a:bodyPr wrap="square">
            <a:spAutoFit/>
          </a:bodyPr>
          <a:lstStyle/>
          <a:p>
            <a:pPr algn="just"/>
            <a:r>
              <a:rPr lang="en" sz="24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CV pipeline suitable to solve the problem – pipeline with contours detection</a:t>
            </a:r>
          </a:p>
          <a:p>
            <a:pPr algn="just"/>
            <a:r>
              <a:rPr lang="en" sz="24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a:t>
            </a:r>
          </a:p>
          <a:p>
            <a:pPr marL="742950" lvl="1" indent="-285750" algn="just">
              <a:buFont typeface="Arial" panose="020B0604020202020204" pitchFamily="34" charset="0"/>
              <a:buChar char="•"/>
            </a:pPr>
            <a:r>
              <a:rPr lang="en" sz="2400" dirty="0">
                <a:latin typeface="Helvetica Neue" panose="02000503000000020004" pitchFamily="2" charset="0"/>
                <a:ea typeface="Helvetica Neue" panose="02000503000000020004" pitchFamily="2" charset="0"/>
                <a:cs typeface="Helvetica Neue" panose="02000503000000020004" pitchFamily="2" charset="0"/>
              </a:rPr>
              <a:t>good results</a:t>
            </a:r>
          </a:p>
          <a:p>
            <a:pPr marL="742950" lvl="1" indent="-285750" algn="just">
              <a:buFont typeface="Arial" panose="020B0604020202020204" pitchFamily="34" charset="0"/>
              <a:buChar char="•"/>
            </a:pPr>
            <a:r>
              <a:rPr lang="en" sz="2400" dirty="0">
                <a:latin typeface="Helvetica Neue" panose="02000503000000020004" pitchFamily="2" charset="0"/>
                <a:ea typeface="Helvetica Neue" panose="02000503000000020004" pitchFamily="2" charset="0"/>
                <a:cs typeface="Helvetica Neue" panose="02000503000000020004" pitchFamily="2" charset="0"/>
              </a:rPr>
              <a:t>extra useful information</a:t>
            </a:r>
          </a:p>
          <a:p>
            <a:pPr marL="742950" lvl="1" indent="-285750" algn="just">
              <a:buFont typeface="Arial" panose="020B0604020202020204" pitchFamily="34" charset="0"/>
              <a:buChar char="•"/>
            </a:pPr>
            <a:endParaRPr lang="en" sz="2400" b="1" dirty="0">
              <a:latin typeface="Helvetica Neue" panose="02000503000000020004" pitchFamily="2" charset="0"/>
              <a:ea typeface="Helvetica Neue" panose="02000503000000020004" pitchFamily="2" charset="0"/>
              <a:cs typeface="Helvetica Neue" panose="02000503000000020004" pitchFamily="2" charset="0"/>
            </a:endParaRPr>
          </a:p>
          <a:p>
            <a:pPr algn="just"/>
            <a:endParaRPr lang="en" sz="2400" b="0" dirty="0">
              <a:effectLst/>
              <a:latin typeface="Helvetica Neue" panose="02000503000000020004" pitchFamily="2" charset="0"/>
              <a:ea typeface="Helvetica Neue" panose="02000503000000020004" pitchFamily="2" charset="0"/>
              <a:cs typeface="Helvetica Neue" panose="02000503000000020004" pitchFamily="2" charset="0"/>
            </a:endParaRPr>
          </a:p>
          <a:p>
            <a:pPr algn="just"/>
            <a:r>
              <a:rPr lang="en" sz="2400" b="1" dirty="0">
                <a:latin typeface="Helvetica Neue" panose="02000503000000020004" pitchFamily="2" charset="0"/>
                <a:ea typeface="Helvetica Neue" panose="02000503000000020004" pitchFamily="2" charset="0"/>
                <a:cs typeface="Helvetica Neue" panose="02000503000000020004" pitchFamily="2" charset="0"/>
              </a:rPr>
              <a:t>M</a:t>
            </a:r>
            <a:r>
              <a:rPr lang="en" sz="24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otivation for each step of the pipeline</a:t>
            </a:r>
            <a:endParaRPr lang="en" sz="2400" b="0"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lgn="just" fontAlgn="base">
              <a:buFont typeface="Arial" panose="020B0604020202020204" pitchFamily="34" charset="0"/>
              <a:buChar char="•"/>
            </a:pPr>
            <a:r>
              <a:rPr lang="en" sz="2400" dirty="0" err="1">
                <a:latin typeface="Helvetica Neue" panose="02000503000000020004" pitchFamily="2" charset="0"/>
                <a:ea typeface="Helvetica Neue" panose="02000503000000020004" pitchFamily="2" charset="0"/>
                <a:cs typeface="Helvetica Neue" panose="02000503000000020004" pitchFamily="2" charset="0"/>
              </a:rPr>
              <a:t>hsv</a:t>
            </a:r>
            <a:r>
              <a:rPr lang="en" sz="2400" dirty="0">
                <a:latin typeface="Helvetica Neue" panose="02000503000000020004" pitchFamily="2" charset="0"/>
                <a:ea typeface="Helvetica Neue" panose="02000503000000020004" pitchFamily="2" charset="0"/>
                <a:cs typeface="Helvetica Neue" panose="02000503000000020004" pitchFamily="2" charset="0"/>
              </a:rPr>
              <a:t> color space – clear pore spaces</a:t>
            </a:r>
          </a:p>
          <a:p>
            <a:pPr marL="742950" lvl="1" indent="-285750" algn="just" fontAlgn="base">
              <a:buFont typeface="Arial" panose="020B0604020202020204" pitchFamily="34" charset="0"/>
              <a:buChar char="•"/>
            </a:pPr>
            <a:r>
              <a:rPr lang="en" sz="2400" dirty="0">
                <a:latin typeface="Helvetica Neue" panose="02000503000000020004" pitchFamily="2" charset="0"/>
                <a:ea typeface="Helvetica Neue" panose="02000503000000020004" pitchFamily="2" charset="0"/>
                <a:cs typeface="Helvetica Neue" panose="02000503000000020004" pitchFamily="2" charset="0"/>
              </a:rPr>
              <a:t>the mask - more precise contours </a:t>
            </a:r>
          </a:p>
          <a:p>
            <a:pPr marL="742950" lvl="1" indent="-285750" algn="just" fontAlgn="base">
              <a:buFont typeface="Arial" panose="020B0604020202020204" pitchFamily="34" charset="0"/>
              <a:buChar char="•"/>
            </a:pPr>
            <a:r>
              <a:rPr lang="en" sz="2400" dirty="0">
                <a:latin typeface="Helvetica Neue" panose="02000503000000020004" pitchFamily="2" charset="0"/>
                <a:ea typeface="Helvetica Neue" panose="02000503000000020004" pitchFamily="2" charset="0"/>
                <a:cs typeface="Helvetica Neue" panose="02000503000000020004" pitchFamily="2" charset="0"/>
              </a:rPr>
              <a:t>contours - calculation of the area of pores</a:t>
            </a:r>
          </a:p>
          <a:p>
            <a:pPr marL="742950" lvl="1" indent="-285750" algn="just" fontAlgn="base">
              <a:buFont typeface="Arial" panose="020B0604020202020204" pitchFamily="34" charset="0"/>
              <a:buChar char="•"/>
            </a:pPr>
            <a:r>
              <a:rPr lang="en" sz="2400" dirty="0">
                <a:latin typeface="Helvetica Neue" panose="02000503000000020004" pitchFamily="2" charset="0"/>
                <a:ea typeface="Helvetica Neue" panose="02000503000000020004" pitchFamily="2" charset="0"/>
                <a:cs typeface="Helvetica Neue" panose="02000503000000020004" pitchFamily="2" charset="0"/>
              </a:rPr>
              <a:t>approximating contours of pores, dividing them into different shapes and getting the most common one - type of porosity</a:t>
            </a:r>
          </a:p>
        </p:txBody>
      </p:sp>
    </p:spTree>
    <p:extLst>
      <p:ext uri="{BB962C8B-B14F-4D97-AF65-F5344CB8AC3E}">
        <p14:creationId xmlns:p14="http://schemas.microsoft.com/office/powerpoint/2010/main" val="384393932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329</Words>
  <Application>Microsoft Macintosh PowerPoint</Application>
  <PresentationFormat>Широкоэкранный</PresentationFormat>
  <Paragraphs>44</Paragraphs>
  <Slides>12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Arial</vt:lpstr>
      <vt:lpstr>Calibri</vt:lpstr>
      <vt:lpstr>Calibri Light</vt:lpstr>
      <vt:lpstr>Helvetica Neue</vt:lpstr>
      <vt:lpstr>Тема Office</vt:lpstr>
      <vt:lpstr>Final project   CORE MICROPROBE ANALYSIS  made by  Elizaveta Gladchenko and Ramilya Sharifullina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Pore space estimation and minerals determination   made by  Elizaveta Gladchenko and Ramilya Sharifullina</dc:title>
  <dc:creator>Рамиля Шарифуллина</dc:creator>
  <cp:lastModifiedBy>Рамиля Шарифуллина</cp:lastModifiedBy>
  <cp:revision>10</cp:revision>
  <dcterms:created xsi:type="dcterms:W3CDTF">2020-12-17T20:47:03Z</dcterms:created>
  <dcterms:modified xsi:type="dcterms:W3CDTF">2020-12-17T23:04:45Z</dcterms:modified>
</cp:coreProperties>
</file>